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0"/>
  </p:notesMasterIdLst>
  <p:sldIdLst>
    <p:sldId id="256" r:id="rId3"/>
    <p:sldId id="266" r:id="rId4"/>
    <p:sldId id="270" r:id="rId5"/>
    <p:sldId id="268" r:id="rId6"/>
    <p:sldId id="271" r:id="rId7"/>
    <p:sldId id="272" r:id="rId8"/>
    <p:sldId id="27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01" autoAdjust="0"/>
  </p:normalViewPr>
  <p:slideViewPr>
    <p:cSldViewPr snapToGrid="0">
      <p:cViewPr varScale="1">
        <p:scale>
          <a:sx n="67" d="100"/>
          <a:sy n="67" d="100"/>
        </p:scale>
        <p:origin x="-42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49C1B83-03B9-4F03-9FF2-013AA935BDB2}" type="slidenum">
              <a:rPr lang="en-US"/>
              <a:pPr/>
              <a:t>‹#›</a:t>
            </a:fld>
            <a:endParaRPr lang="en-US"/>
          </a:p>
        </p:txBody>
      </p:sp>
    </p:spTree>
    <p:extLst>
      <p:ext uri="{BB962C8B-B14F-4D97-AF65-F5344CB8AC3E}">
        <p14:creationId xmlns:p14="http://schemas.microsoft.com/office/powerpoint/2010/main" val="101523254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253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2532" name="Rectangle 4"/>
          <p:cNvSpPr>
            <a:spLocks noGrp="1" noChangeArrowheads="1"/>
          </p:cNvSpPr>
          <p:nvPr>
            <p:ph type="dt" sz="half" idx="2"/>
          </p:nvPr>
        </p:nvSpPr>
        <p:spPr/>
        <p:txBody>
          <a:bodyPr/>
          <a:lstStyle>
            <a:lvl1pPr>
              <a:defRPr/>
            </a:lvl1pPr>
          </a:lstStyle>
          <a:p>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1D35A315-9D6A-4DB5-8F18-D8897B76BC47}"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E30D56-3DDB-4931-80D6-CF87A35155A6}"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2BD0C1-4A0B-46CF-89C0-6EB34F096CCB}"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9699"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29700"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29701" name="Rectangle 5"/>
          <p:cNvSpPr>
            <a:spLocks noGrp="1" noChangeArrowheads="1"/>
          </p:cNvSpPr>
          <p:nvPr>
            <p:ph type="dt" sz="half" idx="2"/>
          </p:nvPr>
        </p:nvSpPr>
        <p:spPr/>
        <p:txBody>
          <a:bodyPr/>
          <a:lstStyle>
            <a:lvl1pPr>
              <a:defRPr/>
            </a:lvl1pPr>
          </a:lstStyle>
          <a:p>
            <a:endParaRPr lang="en-US"/>
          </a:p>
        </p:txBody>
      </p:sp>
      <p:sp>
        <p:nvSpPr>
          <p:cNvPr id="29702" name="Rectangle 6"/>
          <p:cNvSpPr>
            <a:spLocks noGrp="1" noChangeArrowheads="1"/>
          </p:cNvSpPr>
          <p:nvPr>
            <p:ph type="ftr" sz="quarter" idx="3"/>
          </p:nvPr>
        </p:nvSpPr>
        <p:spPr/>
        <p:txBody>
          <a:bodyPr/>
          <a:lstStyle>
            <a:lvl1pPr>
              <a:defRPr/>
            </a:lvl1pPr>
          </a:lstStyle>
          <a:p>
            <a:endParaRPr lang="en-US"/>
          </a:p>
        </p:txBody>
      </p:sp>
      <p:sp>
        <p:nvSpPr>
          <p:cNvPr id="29703" name="Rectangle 7"/>
          <p:cNvSpPr>
            <a:spLocks noGrp="1" noChangeArrowheads="1"/>
          </p:cNvSpPr>
          <p:nvPr>
            <p:ph type="sldNum" sz="quarter" idx="4"/>
          </p:nvPr>
        </p:nvSpPr>
        <p:spPr/>
        <p:txBody>
          <a:bodyPr/>
          <a:lstStyle>
            <a:lvl1pPr>
              <a:defRPr/>
            </a:lvl1pPr>
          </a:lstStyle>
          <a:p>
            <a:fld id="{5E3AFCF9-A174-4E00-9F45-9AE3D95F2260}"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E1466EB-D368-4313-9C39-687892CBC2C3}" type="slidenum">
              <a:rPr lang="en-US"/>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D01FDC-1D00-4C47-B764-8DAFDF53DCED}" type="slidenum">
              <a:rPr lang="en-US"/>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E2D237A-D992-4F72-9A05-5087EA1CF9DF}" type="slidenum">
              <a:rPr lang="en-US"/>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93D6D69-B528-4ED5-BDEE-9E490B766878}" type="slidenum">
              <a:rPr lang="en-US"/>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EF66C8D-01B4-4564-8ADB-CB9142236B22}" type="slidenum">
              <a:rPr lang="en-US"/>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B287F8E-A612-40A1-9CA5-9604FE368CC8}" type="slidenum">
              <a:rPr lang="en-US"/>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00A0133-2369-482F-AB90-466F90C5922E}"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6DAEEB-411A-405A-9B25-2F258DC6C007}" type="slidenum">
              <a:rPr lang="en-US"/>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8838AE7-A69C-4457-A563-AC96196F7F8F}" type="slidenum">
              <a:rPr lang="en-US"/>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124AE4D-967F-4DED-BA9D-B2F93C91C50D}" type="slidenum">
              <a:rPr lang="en-US"/>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DBAD06-8A30-4DE8-9F51-3F57395813E9}"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FB68FA-1948-4379-89B6-1A35E4C49344}"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3D6E33B-2DA0-4166-9BA6-C0DB6C68AE97}"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179A468-38B0-4DB0-B590-831B0F4385EB}"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9FD8472-5CC2-41FE-91CE-729BBA7E6082}"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9A48DF5-1A40-4600-BD97-8EF9B0C10197}"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146AB14-AD78-42E1-9363-DC039B5D631A}"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5B3A356-C617-4921-BF10-48D0EB5EBD9D}"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BAA5B30-9601-4C8D-AFBC-7B8D1DFC7E0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8675"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8676"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7"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8678"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867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156A4A5-511A-4950-8AA2-FB50DF1A138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cite_note-Lacy-2"/><Relationship Id="rId2" Type="http://schemas.openxmlformats.org/officeDocument/2006/relationships/hyperlink" Target="#cite_note-Lomax-1"/><Relationship Id="rId1" Type="http://schemas.openxmlformats.org/officeDocument/2006/relationships/slideLayout" Target="../slideLayouts/slideLayout18.xml"/><Relationship Id="rId4" Type="http://schemas.openxmlformats.org/officeDocument/2006/relationships/hyperlink" Target="#cite_note-Scarborough-3"/></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p:txBody>
          <a:bodyPr/>
          <a:lstStyle/>
          <a:p>
            <a:r>
              <a:rPr lang="en-US" sz="6600" b="1" dirty="0" smtClean="0">
                <a:latin typeface="Bradley Hand ITC" pitchFamily="66" charset="0"/>
              </a:rPr>
              <a:t>All the Pretty Horses</a:t>
            </a:r>
            <a:endParaRPr lang="en-US" sz="6600" b="1" dirty="0">
              <a:latin typeface="Bradley Hand ITC" pitchFamily="66" charset="0"/>
            </a:endParaRPr>
          </a:p>
        </p:txBody>
      </p:sp>
      <p:sp>
        <p:nvSpPr>
          <p:cNvPr id="52227" name="Rectangle 3"/>
          <p:cNvSpPr>
            <a:spLocks noGrp="1" noChangeArrowheads="1"/>
          </p:cNvSpPr>
          <p:nvPr>
            <p:ph type="subTitle" idx="1"/>
          </p:nvPr>
        </p:nvSpPr>
        <p:spPr>
          <a:xfrm>
            <a:off x="1803862" y="3886200"/>
            <a:ext cx="5960225" cy="885305"/>
          </a:xfrm>
        </p:spPr>
        <p:txBody>
          <a:bodyPr/>
          <a:lstStyle/>
          <a:p>
            <a:r>
              <a:rPr lang="en-US" sz="4000" dirty="0" smtClean="0">
                <a:latin typeface="Aparajita" pitchFamily="34" charset="0"/>
                <a:cs typeface="Aparajita" pitchFamily="34" charset="0"/>
              </a:rPr>
              <a:t>By Cormac McCarthy</a:t>
            </a:r>
            <a:endParaRPr lang="en-US" sz="4000" dirty="0">
              <a:latin typeface="Aparajita" pitchFamily="34" charset="0"/>
              <a:cs typeface="Aparajita" pitchFamily="34" charset="0"/>
            </a:endParaRPr>
          </a:p>
        </p:txBody>
      </p:sp>
      <p:pic>
        <p:nvPicPr>
          <p:cNvPr id="2050" name="Picture 2"/>
          <p:cNvPicPr>
            <a:picLocks noChangeAspect="1" noChangeArrowheads="1"/>
          </p:cNvPicPr>
          <p:nvPr/>
        </p:nvPicPr>
        <p:blipFill>
          <a:blip r:embed="rId2" cstate="print"/>
          <a:srcRect/>
          <a:stretch>
            <a:fillRect/>
          </a:stretch>
        </p:blipFill>
        <p:spPr bwMode="auto">
          <a:xfrm>
            <a:off x="6118167" y="4269192"/>
            <a:ext cx="2180533" cy="2276475"/>
          </a:xfrm>
          <a:prstGeom prst="ellipse">
            <a:avLst/>
          </a:prstGeom>
          <a:ln>
            <a:noFill/>
          </a:ln>
          <a:effectLst>
            <a:innerShdw blurRad="533400" dist="50800">
              <a:schemeClr val="bg1">
                <a:lumMod val="75000"/>
                <a:alpha val="50000"/>
              </a:schemeClr>
            </a:innerShdw>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p:cTn id="7" dur="500" fill="hold"/>
                                        <p:tgtEl>
                                          <p:spTgt spid="5222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222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222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22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All the Pretty Horses</a:t>
            </a:r>
            <a:endParaRPr lang="en-US" dirty="0"/>
          </a:p>
        </p:txBody>
      </p:sp>
      <p:sp>
        <p:nvSpPr>
          <p:cNvPr id="3" name="Content Placeholder 2"/>
          <p:cNvSpPr>
            <a:spLocks noGrp="1"/>
          </p:cNvSpPr>
          <p:nvPr>
            <p:ph idx="1"/>
          </p:nvPr>
        </p:nvSpPr>
        <p:spPr>
          <a:xfrm>
            <a:off x="455613" y="1419498"/>
            <a:ext cx="8226425" cy="4963886"/>
          </a:xfrm>
        </p:spPr>
        <p:txBody>
          <a:bodyPr/>
          <a:lstStyle/>
          <a:p>
            <a:pPr marL="0" indent="0">
              <a:spcBef>
                <a:spcPts val="0"/>
              </a:spcBef>
              <a:buNone/>
            </a:pPr>
            <a:r>
              <a:rPr lang="en-US" sz="1400" dirty="0"/>
              <a:t>Hush-a-bye, don't you cry,</a:t>
            </a:r>
            <a:br>
              <a:rPr lang="en-US" sz="1400" dirty="0"/>
            </a:br>
            <a:r>
              <a:rPr lang="en-US" sz="1400" dirty="0"/>
              <a:t>Go to sleepy little baby.</a:t>
            </a:r>
            <a:br>
              <a:rPr lang="en-US" sz="1400" dirty="0"/>
            </a:br>
            <a:r>
              <a:rPr lang="en-US" sz="1400" dirty="0"/>
              <a:t>When you wake, you'll have cake,</a:t>
            </a:r>
            <a:br>
              <a:rPr lang="en-US" sz="1400" dirty="0"/>
            </a:br>
            <a:r>
              <a:rPr lang="en-US" sz="1400" dirty="0"/>
              <a:t>And all the pretty little horses.</a:t>
            </a:r>
            <a:br>
              <a:rPr lang="en-US" sz="1400" dirty="0"/>
            </a:br>
            <a:r>
              <a:rPr lang="en-US" sz="1400" dirty="0"/>
              <a:t/>
            </a:r>
            <a:br>
              <a:rPr lang="en-US" sz="1400" dirty="0"/>
            </a:br>
            <a:r>
              <a:rPr lang="en-US" sz="1400" dirty="0"/>
              <a:t>Black and bay, dapple and grey,</a:t>
            </a:r>
            <a:br>
              <a:rPr lang="en-US" sz="1400" dirty="0"/>
            </a:br>
            <a:r>
              <a:rPr lang="en-US" sz="1400" dirty="0"/>
              <a:t>Coach and six little horses,</a:t>
            </a:r>
            <a:br>
              <a:rPr lang="en-US" sz="1400" dirty="0"/>
            </a:br>
            <a:r>
              <a:rPr lang="en-US" sz="1400" dirty="0"/>
              <a:t>Hush-a-bye, don't you cry,</a:t>
            </a:r>
            <a:br>
              <a:rPr lang="en-US" sz="1400" dirty="0"/>
            </a:br>
            <a:r>
              <a:rPr lang="en-US" sz="1400" dirty="0"/>
              <a:t>Go to sleepy little baby.</a:t>
            </a:r>
            <a:br>
              <a:rPr lang="en-US" sz="1400" dirty="0"/>
            </a:br>
            <a:r>
              <a:rPr lang="en-US" sz="1400" dirty="0"/>
              <a:t>Hush-a-bye, don't you cry,</a:t>
            </a:r>
            <a:br>
              <a:rPr lang="en-US" sz="1400" dirty="0"/>
            </a:br>
            <a:r>
              <a:rPr lang="en-US" sz="1400" dirty="0"/>
              <a:t>Go to sleepy little baby,</a:t>
            </a:r>
            <a:br>
              <a:rPr lang="en-US" sz="1400" dirty="0"/>
            </a:br>
            <a:r>
              <a:rPr lang="en-US" sz="1400" dirty="0"/>
              <a:t>When you wake, you'll have cake,</a:t>
            </a:r>
            <a:br>
              <a:rPr lang="en-US" sz="1400" dirty="0"/>
            </a:br>
            <a:r>
              <a:rPr lang="en-US" sz="1400" dirty="0"/>
              <a:t>And all the pretty little horses.</a:t>
            </a:r>
            <a:br>
              <a:rPr lang="en-US" sz="1400" dirty="0"/>
            </a:br>
            <a:r>
              <a:rPr lang="en-US" sz="1400" dirty="0"/>
              <a:t/>
            </a:r>
            <a:br>
              <a:rPr lang="en-US" sz="1400" dirty="0"/>
            </a:br>
            <a:r>
              <a:rPr lang="en-US" sz="1400" dirty="0"/>
              <a:t>Way down yonder, down in the meadow,</a:t>
            </a:r>
            <a:br>
              <a:rPr lang="en-US" sz="1400" dirty="0"/>
            </a:br>
            <a:r>
              <a:rPr lang="en-US" sz="1400" dirty="0"/>
              <a:t>There's a poor wee little </a:t>
            </a:r>
            <a:r>
              <a:rPr lang="en-US" sz="1400" dirty="0" err="1"/>
              <a:t>lamby</a:t>
            </a:r>
            <a:r>
              <a:rPr lang="en-US" sz="1400" dirty="0"/>
              <a:t>.</a:t>
            </a:r>
            <a:br>
              <a:rPr lang="en-US" sz="1400" dirty="0"/>
            </a:br>
            <a:r>
              <a:rPr lang="en-US" sz="1400" dirty="0"/>
              <a:t>The bees and the butterflies </a:t>
            </a:r>
            <a:r>
              <a:rPr lang="en-US" sz="1400" dirty="0" err="1"/>
              <a:t>pickin</a:t>
            </a:r>
            <a:r>
              <a:rPr lang="en-US" sz="1400" dirty="0"/>
              <a:t>' at its eyes,</a:t>
            </a:r>
            <a:br>
              <a:rPr lang="en-US" sz="1400" dirty="0"/>
            </a:br>
            <a:r>
              <a:rPr lang="en-US" sz="1400" dirty="0"/>
              <a:t>The poor wee thing cried for her mammy.</a:t>
            </a:r>
            <a:br>
              <a:rPr lang="en-US" sz="1400" dirty="0"/>
            </a:br>
            <a:r>
              <a:rPr lang="en-US" sz="1400" dirty="0"/>
              <a:t/>
            </a:r>
            <a:br>
              <a:rPr lang="en-US" sz="1400" dirty="0"/>
            </a:br>
            <a:r>
              <a:rPr lang="en-US" sz="1400" dirty="0"/>
              <a:t>Hush-a-bye, don't you cry,</a:t>
            </a:r>
            <a:br>
              <a:rPr lang="en-US" sz="1400" dirty="0"/>
            </a:br>
            <a:r>
              <a:rPr lang="en-US" sz="1400" dirty="0"/>
              <a:t>Go to sleepy little baby.</a:t>
            </a:r>
            <a:br>
              <a:rPr lang="en-US" sz="1400" dirty="0"/>
            </a:br>
            <a:r>
              <a:rPr lang="en-US" sz="1400" dirty="0"/>
              <a:t>When you wake, you'll have cake,</a:t>
            </a:r>
            <a:br>
              <a:rPr lang="en-US" sz="1400" dirty="0"/>
            </a:br>
            <a:r>
              <a:rPr lang="en-US" sz="1400" dirty="0"/>
              <a:t>And all the pretty little horses.</a:t>
            </a:r>
          </a:p>
          <a:p>
            <a:pPr marL="0" indent="0">
              <a:spcBef>
                <a:spcPts val="0"/>
              </a:spcBef>
              <a:buNone/>
            </a:pPr>
            <a:endParaRPr lang="en-US" sz="1200" dirty="0"/>
          </a:p>
        </p:txBody>
      </p:sp>
    </p:spTree>
    <p:extLst>
      <p:ext uri="{BB962C8B-B14F-4D97-AF65-F5344CB8AC3E}">
        <p14:creationId xmlns:p14="http://schemas.microsoft.com/office/powerpoint/2010/main" val="105252608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86149" y="808179"/>
            <a:ext cx="6069874" cy="4185761"/>
          </a:xfrm>
          <a:prstGeom prst="rect">
            <a:avLst/>
          </a:prstGeom>
        </p:spPr>
        <p:txBody>
          <a:bodyPr wrap="square">
            <a:spAutoFit/>
          </a:bodyPr>
          <a:lstStyle/>
          <a:p>
            <a:r>
              <a:rPr lang="en-US" sz="1400" dirty="0"/>
              <a:t>The origin of this song is not fully known. Commonly, the song is thought to be of African American origin.</a:t>
            </a:r>
            <a:r>
              <a:rPr lang="en-US" sz="1400" baseline="30000" dirty="0">
                <a:hlinkClick r:id="rId2" action="ppaction://hlinkfile"/>
              </a:rPr>
              <a:t>[1]</a:t>
            </a:r>
            <a:endParaRPr lang="en-US" sz="1400" dirty="0"/>
          </a:p>
          <a:p>
            <a:r>
              <a:rPr lang="en-US" sz="1400" dirty="0"/>
              <a:t>The author Lyn Ellen Lacy is often quoted as the primary source for the theory that suggests the song was "originally sung by an African American slave who could not take care of her baby because she was too busy taking care of her master's child. She would sing this song to her master's child".</a:t>
            </a:r>
            <a:r>
              <a:rPr lang="en-US" sz="1400" baseline="30000" dirty="0">
                <a:hlinkClick r:id="rId3" action="ppaction://hlinkfile"/>
              </a:rPr>
              <a:t>[2]</a:t>
            </a:r>
            <a:r>
              <a:rPr lang="en-US" sz="1400" dirty="0"/>
              <a:t> However, </a:t>
            </a:r>
            <a:r>
              <a:rPr lang="en-US" sz="1400" dirty="0" err="1"/>
              <a:t>Lacy's</a:t>
            </a:r>
            <a:r>
              <a:rPr lang="en-US" sz="1400" dirty="0"/>
              <a:t> book </a:t>
            </a:r>
            <a:r>
              <a:rPr lang="en-US" sz="1400" i="1" dirty="0"/>
              <a:t>Art and Design in Children's Books</a:t>
            </a:r>
            <a:r>
              <a:rPr lang="en-US" sz="1400" dirty="0"/>
              <a:t> is not an authority on the heritage of traditional American folk songs, but rather a commentary on the art and design in children's literature. Still some versions of "All the Pretty Horses" contain lyrics that make this theory seem viable.</a:t>
            </a:r>
          </a:p>
          <a:p>
            <a:r>
              <a:rPr lang="en-US" sz="1400" dirty="0"/>
              <a:t>One such version is provided in Alan Lomax's book </a:t>
            </a:r>
            <a:r>
              <a:rPr lang="en-US" sz="1400" i="1" dirty="0"/>
              <a:t>American Ballads and Folksongs</a:t>
            </a:r>
            <a:r>
              <a:rPr lang="en-US" sz="1400" dirty="0"/>
              <a:t>, though he makes no claim of this. "Way down yonder, In de </a:t>
            </a:r>
            <a:r>
              <a:rPr lang="en-US" sz="1400" dirty="0" err="1"/>
              <a:t>medder</a:t>
            </a:r>
            <a:r>
              <a:rPr lang="en-US" sz="1400" dirty="0"/>
              <a:t>, There's a </a:t>
            </a:r>
            <a:r>
              <a:rPr lang="en-US" sz="1400" dirty="0" err="1"/>
              <a:t>po</a:t>
            </a:r>
            <a:r>
              <a:rPr lang="en-US" sz="1400" dirty="0"/>
              <a:t>' </a:t>
            </a:r>
            <a:r>
              <a:rPr lang="en-US" sz="1400" dirty="0" err="1"/>
              <a:t>lil</a:t>
            </a:r>
            <a:r>
              <a:rPr lang="en-US" sz="1400" dirty="0"/>
              <a:t> </a:t>
            </a:r>
            <a:r>
              <a:rPr lang="en-US" sz="1400" dirty="0" err="1"/>
              <a:t>lambie</a:t>
            </a:r>
            <a:r>
              <a:rPr lang="en-US" sz="1400" dirty="0"/>
              <a:t>, De bees an' de butterflies, </a:t>
            </a:r>
            <a:r>
              <a:rPr lang="en-US" sz="1400" dirty="0" err="1"/>
              <a:t>Peckin</a:t>
            </a:r>
            <a:r>
              <a:rPr lang="en-US" sz="1400" dirty="0"/>
              <a:t>' out its eyes, De </a:t>
            </a:r>
            <a:r>
              <a:rPr lang="en-US" sz="1400" dirty="0" err="1"/>
              <a:t>po</a:t>
            </a:r>
            <a:r>
              <a:rPr lang="en-US" sz="1400" dirty="0"/>
              <a:t>' </a:t>
            </a:r>
            <a:r>
              <a:rPr lang="en-US" sz="1400" dirty="0" err="1"/>
              <a:t>lil</a:t>
            </a:r>
            <a:r>
              <a:rPr lang="en-US" sz="1400" dirty="0"/>
              <a:t> </a:t>
            </a:r>
            <a:r>
              <a:rPr lang="en-US" sz="1400" dirty="0" err="1"/>
              <a:t>lambie</a:t>
            </a:r>
            <a:r>
              <a:rPr lang="en-US" sz="1400" dirty="0"/>
              <a:t> cried, "Mammy!""</a:t>
            </a:r>
            <a:r>
              <a:rPr lang="en-US" sz="1400" baseline="30000" dirty="0">
                <a:hlinkClick r:id="rId2" action="ppaction://hlinkfile"/>
              </a:rPr>
              <a:t>[1]</a:t>
            </a:r>
            <a:r>
              <a:rPr lang="en-US" sz="1400" dirty="0"/>
              <a:t> Another version contains the lyrics "Buzzards and flies, Picking out its eyes, Pore little baby crying".</a:t>
            </a:r>
            <a:r>
              <a:rPr lang="en-US" sz="1400" baseline="30000" dirty="0">
                <a:hlinkClick r:id="rId4" action="ppaction://hlinkfile"/>
              </a:rPr>
              <a:t>[3]</a:t>
            </a:r>
            <a:r>
              <a:rPr lang="en-US" sz="1400" dirty="0"/>
              <a:t> The theory would suggest that the lyrics "</a:t>
            </a:r>
            <a:r>
              <a:rPr lang="en-US" sz="1400" dirty="0" err="1"/>
              <a:t>po</a:t>
            </a:r>
            <a:r>
              <a:rPr lang="en-US" sz="1400" dirty="0"/>
              <a:t>' </a:t>
            </a:r>
            <a:r>
              <a:rPr lang="en-US" sz="1400" dirty="0" err="1"/>
              <a:t>lil</a:t>
            </a:r>
            <a:r>
              <a:rPr lang="en-US" sz="1400" dirty="0"/>
              <a:t> </a:t>
            </a:r>
            <a:r>
              <a:rPr lang="en-US" sz="1400" dirty="0" err="1"/>
              <a:t>lambie</a:t>
            </a:r>
            <a:r>
              <a:rPr lang="en-US" sz="1400" dirty="0"/>
              <a:t> cried, "Mammy"" is in reference to the slaves who were often separated from their own families in order to serve their owners</a:t>
            </a:r>
          </a:p>
        </p:txBody>
      </p:sp>
    </p:spTree>
    <p:extLst>
      <p:ext uri="{BB962C8B-B14F-4D97-AF65-F5344CB8AC3E}">
        <p14:creationId xmlns:p14="http://schemas.microsoft.com/office/powerpoint/2010/main" val="323641466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latin typeface="Rockwell Extra Bold" pitchFamily="18" charset="0"/>
              </a:rPr>
              <a:t>Importance</a:t>
            </a:r>
            <a:r>
              <a:rPr lang="en-US" dirty="0" smtClean="0">
                <a:latin typeface="Rockwell Extra Bold" pitchFamily="18" charset="0"/>
              </a:rPr>
              <a:t> of the Title</a:t>
            </a:r>
            <a:endParaRPr lang="en-US" dirty="0">
              <a:latin typeface="Rockwell Extra Bold" pitchFamily="18" charset="0"/>
            </a:endParaRPr>
          </a:p>
        </p:txBody>
      </p:sp>
      <p:sp>
        <p:nvSpPr>
          <p:cNvPr id="3" name="Content Placeholder 2"/>
          <p:cNvSpPr>
            <a:spLocks noGrp="1"/>
          </p:cNvSpPr>
          <p:nvPr>
            <p:ph idx="1"/>
          </p:nvPr>
        </p:nvSpPr>
        <p:spPr/>
        <p:txBody>
          <a:bodyPr/>
          <a:lstStyle/>
          <a:p>
            <a:r>
              <a:rPr lang="en-US" b="1" dirty="0" smtClean="0">
                <a:solidFill>
                  <a:srgbClr val="663300"/>
                </a:solidFill>
              </a:rPr>
              <a:t>Horses</a:t>
            </a:r>
            <a:r>
              <a:rPr lang="en-US" dirty="0" smtClean="0"/>
              <a:t> connect the present to the past</a:t>
            </a:r>
          </a:p>
          <a:p>
            <a:r>
              <a:rPr lang="en-US" b="1" dirty="0" smtClean="0">
                <a:solidFill>
                  <a:srgbClr val="663300"/>
                </a:solidFill>
              </a:rPr>
              <a:t>Horses</a:t>
            </a:r>
            <a:r>
              <a:rPr lang="en-US" dirty="0" smtClean="0"/>
              <a:t> connect characters to all conflicts</a:t>
            </a:r>
          </a:p>
          <a:p>
            <a:r>
              <a:rPr lang="en-US" b="1" dirty="0" smtClean="0">
                <a:solidFill>
                  <a:srgbClr val="663300"/>
                </a:solidFill>
              </a:rPr>
              <a:t>Horses</a:t>
            </a:r>
            <a:r>
              <a:rPr lang="en-US" dirty="0" smtClean="0"/>
              <a:t> connect the human beings to nature</a:t>
            </a:r>
          </a:p>
          <a:p>
            <a:r>
              <a:rPr lang="en-US" b="1" dirty="0" smtClean="0">
                <a:solidFill>
                  <a:srgbClr val="663300"/>
                </a:solidFill>
              </a:rPr>
              <a:t>Horses</a:t>
            </a:r>
            <a:r>
              <a:rPr lang="en-US" dirty="0" smtClean="0"/>
              <a:t> create the landscape scenes in the novel</a:t>
            </a:r>
          </a:p>
          <a:p>
            <a:r>
              <a:rPr lang="en-US" b="1" dirty="0" smtClean="0">
                <a:solidFill>
                  <a:srgbClr val="663300"/>
                </a:solidFill>
              </a:rPr>
              <a:t>Horses</a:t>
            </a:r>
            <a:r>
              <a:rPr lang="en-US" dirty="0" smtClean="0"/>
              <a:t> enable the characters to escape danger</a:t>
            </a:r>
          </a:p>
          <a:p>
            <a:r>
              <a:rPr lang="en-US" b="1" dirty="0" smtClean="0">
                <a:solidFill>
                  <a:srgbClr val="663300"/>
                </a:solidFill>
              </a:rPr>
              <a:t>Horses</a:t>
            </a:r>
            <a:r>
              <a:rPr lang="en-US" dirty="0" smtClean="0"/>
              <a:t> make a spiritual connection to the main character</a:t>
            </a:r>
          </a:p>
          <a:p>
            <a:r>
              <a:rPr lang="en-US" b="1" dirty="0" smtClean="0">
                <a:solidFill>
                  <a:srgbClr val="663300"/>
                </a:solidFill>
              </a:rPr>
              <a:t>Horses</a:t>
            </a:r>
            <a:r>
              <a:rPr lang="en-US" dirty="0" smtClean="0"/>
              <a:t> used for work and pleasure in the novel</a:t>
            </a:r>
          </a:p>
          <a:p>
            <a:r>
              <a:rPr lang="en-US" b="1" dirty="0" smtClean="0">
                <a:solidFill>
                  <a:srgbClr val="663300"/>
                </a:solidFill>
              </a:rPr>
              <a:t>Horses</a:t>
            </a:r>
            <a:r>
              <a:rPr lang="en-US" dirty="0" smtClean="0"/>
              <a:t> connect all the characters: J. Grady to his parents, his grandfather, his ancestors, Don Hector, Alejandra, Blevins, Rawlins</a:t>
            </a:r>
          </a:p>
          <a:p>
            <a:endParaRPr lang="en-US" dirty="0" smtClean="0"/>
          </a:p>
        </p:txBody>
      </p:sp>
    </p:spTree>
    <p:extLst>
      <p:ext uri="{BB962C8B-B14F-4D97-AF65-F5344CB8AC3E}">
        <p14:creationId xmlns:p14="http://schemas.microsoft.com/office/powerpoint/2010/main" val="198726613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Borders, Barriers, and Crossings</a:t>
            </a:r>
          </a:p>
        </p:txBody>
      </p:sp>
      <p:sp>
        <p:nvSpPr>
          <p:cNvPr id="3" name="Content Placeholder 2"/>
          <p:cNvSpPr>
            <a:spLocks noGrp="1"/>
          </p:cNvSpPr>
          <p:nvPr>
            <p:ph idx="1"/>
          </p:nvPr>
        </p:nvSpPr>
        <p:spPr/>
        <p:txBody>
          <a:bodyPr/>
          <a:lstStyle/>
          <a:p>
            <a:r>
              <a:rPr lang="en-US" dirty="0" smtClean="0"/>
              <a:t>Chapter One  </a:t>
            </a:r>
          </a:p>
          <a:p>
            <a:pPr lvl="1"/>
            <a:r>
              <a:rPr lang="en-US" dirty="0" smtClean="0"/>
              <a:t>Two movements but 14 sections each opens and closes with light and/or shadows</a:t>
            </a:r>
          </a:p>
          <a:p>
            <a:pPr lvl="1"/>
            <a:r>
              <a:rPr lang="en-US" dirty="0" smtClean="0"/>
              <a:t>Beginnings  and endings  barriers and openings  these are made through the choices</a:t>
            </a:r>
          </a:p>
          <a:p>
            <a:pPr lvl="1"/>
            <a:r>
              <a:rPr lang="en-US" dirty="0" smtClean="0"/>
              <a:t>Opens and closes with death</a:t>
            </a:r>
          </a:p>
          <a:p>
            <a:pPr lvl="1"/>
            <a:r>
              <a:rPr lang="en-US" dirty="0" smtClean="0"/>
              <a:t>Journey a motif –dark and depressing- the consequences of breaking through those barriers</a:t>
            </a:r>
          </a:p>
          <a:p>
            <a:pPr lvl="1"/>
            <a:endParaRPr lang="en-US" dirty="0" smtClean="0"/>
          </a:p>
        </p:txBody>
      </p:sp>
    </p:spTree>
    <p:extLst>
      <p:ext uri="{BB962C8B-B14F-4D97-AF65-F5344CB8AC3E}">
        <p14:creationId xmlns:p14="http://schemas.microsoft.com/office/powerpoint/2010/main" val="148275617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Movements</a:t>
            </a:r>
            <a:br>
              <a:rPr lang="en-US" dirty="0" smtClean="0"/>
            </a:br>
            <a:r>
              <a:rPr lang="en-US" sz="1600" dirty="0" smtClean="0"/>
              <a:t>Look for sunrises-sunsets; changes in weather; doorways windows; mountain passes; water crossings</a:t>
            </a:r>
            <a:endParaRPr lang="en-US" dirty="0"/>
          </a:p>
        </p:txBody>
      </p:sp>
      <p:sp>
        <p:nvSpPr>
          <p:cNvPr id="3" name="Content Placeholder 2"/>
          <p:cNvSpPr>
            <a:spLocks noGrp="1"/>
          </p:cNvSpPr>
          <p:nvPr>
            <p:ph idx="1"/>
          </p:nvPr>
        </p:nvSpPr>
        <p:spPr/>
        <p:txBody>
          <a:bodyPr/>
          <a:lstStyle/>
          <a:p>
            <a:r>
              <a:rPr lang="en-US" sz="2000" dirty="0" smtClean="0"/>
              <a:t>3-4-  Before dawn, shadows, leaving symbolic of innovation and change</a:t>
            </a:r>
            <a:r>
              <a:rPr lang="en-US" sz="1800" dirty="0" smtClean="0"/>
              <a:t> (the train, fencing)</a:t>
            </a:r>
            <a:endParaRPr lang="en-US" sz="2000" dirty="0" smtClean="0"/>
          </a:p>
          <a:p>
            <a:r>
              <a:rPr lang="en-US" sz="2000" dirty="0" smtClean="0"/>
              <a:t>4-6 Weather, sees a ghost </a:t>
            </a:r>
            <a:r>
              <a:rPr lang="en-US" sz="2000" dirty="0" smtClean="0"/>
              <a:t>Comanche, </a:t>
            </a:r>
            <a:r>
              <a:rPr lang="en-US" sz="2000" dirty="0" smtClean="0"/>
              <a:t>colors, grail, death, shows loss</a:t>
            </a:r>
          </a:p>
          <a:p>
            <a:r>
              <a:rPr lang="en-US" sz="2000" dirty="0" smtClean="0"/>
              <a:t>6-7</a:t>
            </a:r>
          </a:p>
          <a:p>
            <a:r>
              <a:rPr lang="en-US" sz="2000" dirty="0" smtClean="0"/>
              <a:t>7-9</a:t>
            </a:r>
          </a:p>
          <a:p>
            <a:r>
              <a:rPr lang="en-US" sz="2000" dirty="0" smtClean="0"/>
              <a:t>9-14</a:t>
            </a:r>
          </a:p>
          <a:p>
            <a:r>
              <a:rPr lang="en-US" sz="2000" dirty="0" smtClean="0"/>
              <a:t>14-16</a:t>
            </a:r>
          </a:p>
          <a:p>
            <a:r>
              <a:rPr lang="en-US" sz="2000" dirty="0" smtClean="0"/>
              <a:t>16-18</a:t>
            </a:r>
          </a:p>
          <a:p>
            <a:r>
              <a:rPr lang="en-US" sz="2000" dirty="0" smtClean="0"/>
              <a:t>18-22</a:t>
            </a:r>
          </a:p>
          <a:p>
            <a:r>
              <a:rPr lang="en-US" sz="2000" dirty="0" smtClean="0"/>
              <a:t>22-26</a:t>
            </a:r>
          </a:p>
          <a:p>
            <a:r>
              <a:rPr lang="en-US" sz="2000" dirty="0" smtClean="0"/>
              <a:t>26-27</a:t>
            </a:r>
          </a:p>
          <a:p>
            <a:endParaRPr lang="en-US" dirty="0" smtClean="0"/>
          </a:p>
          <a:p>
            <a:endParaRPr lang="en-US" dirty="0" smtClean="0"/>
          </a:p>
          <a:p>
            <a:endParaRPr lang="en-US" dirty="0" smtClean="0"/>
          </a:p>
          <a:p>
            <a:pPr lvl="1"/>
            <a:endParaRPr lang="en-US" dirty="0"/>
          </a:p>
        </p:txBody>
      </p:sp>
    </p:spTree>
    <p:extLst>
      <p:ext uri="{BB962C8B-B14F-4D97-AF65-F5344CB8AC3E}">
        <p14:creationId xmlns:p14="http://schemas.microsoft.com/office/powerpoint/2010/main" val="230560285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Movements continues</a:t>
            </a:r>
            <a:endParaRPr lang="en-US" dirty="0"/>
          </a:p>
        </p:txBody>
      </p:sp>
      <p:sp>
        <p:nvSpPr>
          <p:cNvPr id="3" name="Content Placeholder 2"/>
          <p:cNvSpPr>
            <a:spLocks noGrp="1"/>
          </p:cNvSpPr>
          <p:nvPr>
            <p:ph idx="1"/>
          </p:nvPr>
        </p:nvSpPr>
        <p:spPr/>
        <p:txBody>
          <a:bodyPr/>
          <a:lstStyle/>
          <a:p>
            <a:r>
              <a:rPr lang="en-US" dirty="0" smtClean="0"/>
              <a:t>27-29</a:t>
            </a:r>
          </a:p>
          <a:p>
            <a:r>
              <a:rPr lang="en-US" dirty="0" smtClean="0"/>
              <a:t>29-30</a:t>
            </a:r>
          </a:p>
          <a:p>
            <a:r>
              <a:rPr lang="en-US" dirty="0" smtClean="0"/>
              <a:t>30-59</a:t>
            </a:r>
          </a:p>
          <a:p>
            <a:r>
              <a:rPr lang="en-US" dirty="0" smtClean="0"/>
              <a:t>59-96</a:t>
            </a:r>
            <a:endParaRPr lang="en-US" dirty="0"/>
          </a:p>
        </p:txBody>
      </p:sp>
    </p:spTree>
    <p:extLst>
      <p:ext uri="{BB962C8B-B14F-4D97-AF65-F5344CB8AC3E}">
        <p14:creationId xmlns:p14="http://schemas.microsoft.com/office/powerpoint/2010/main" val="343716177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2778_slide">
  <a:themeElements>
    <a:clrScheme name="Office Theme 2">
      <a:dk1>
        <a:srgbClr val="000000"/>
      </a:dk1>
      <a:lt1>
        <a:srgbClr val="CCFFFF"/>
      </a:lt1>
      <a:dk2>
        <a:srgbClr val="000000"/>
      </a:dk2>
      <a:lt2>
        <a:srgbClr val="B2B2B2"/>
      </a:lt2>
      <a:accent1>
        <a:srgbClr val="318C23"/>
      </a:accent1>
      <a:accent2>
        <a:srgbClr val="3268A6"/>
      </a:accent2>
      <a:accent3>
        <a:srgbClr val="E2FFFF"/>
      </a:accent3>
      <a:accent4>
        <a:srgbClr val="000000"/>
      </a:accent4>
      <a:accent5>
        <a:srgbClr val="ADC5AC"/>
      </a:accent5>
      <a:accent6>
        <a:srgbClr val="2C5E96"/>
      </a:accent6>
      <a:hlink>
        <a:srgbClr val="006E6E"/>
      </a:hlink>
      <a:folHlink>
        <a:srgbClr val="4B468C"/>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CCFFFF"/>
        </a:lt1>
        <a:dk2>
          <a:srgbClr val="000000"/>
        </a:dk2>
        <a:lt2>
          <a:srgbClr val="B2B2B2"/>
        </a:lt2>
        <a:accent1>
          <a:srgbClr val="008C8C"/>
        </a:accent1>
        <a:accent2>
          <a:srgbClr val="008096"/>
        </a:accent2>
        <a:accent3>
          <a:srgbClr val="E2FFFF"/>
        </a:accent3>
        <a:accent4>
          <a:srgbClr val="000000"/>
        </a:accent4>
        <a:accent5>
          <a:srgbClr val="AAC5C5"/>
        </a:accent5>
        <a:accent6>
          <a:srgbClr val="007387"/>
        </a:accent6>
        <a:hlink>
          <a:srgbClr val="007373"/>
        </a:hlink>
        <a:folHlink>
          <a:srgbClr val="006678"/>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CCFFFF"/>
        </a:lt1>
        <a:dk2>
          <a:srgbClr val="000000"/>
        </a:dk2>
        <a:lt2>
          <a:srgbClr val="B2B2B2"/>
        </a:lt2>
        <a:accent1>
          <a:srgbClr val="318C23"/>
        </a:accent1>
        <a:accent2>
          <a:srgbClr val="3268A6"/>
        </a:accent2>
        <a:accent3>
          <a:srgbClr val="E2FFFF"/>
        </a:accent3>
        <a:accent4>
          <a:srgbClr val="000000"/>
        </a:accent4>
        <a:accent5>
          <a:srgbClr val="ADC5AC"/>
        </a:accent5>
        <a:accent6>
          <a:srgbClr val="2C5E96"/>
        </a:accent6>
        <a:hlink>
          <a:srgbClr val="006E6E"/>
        </a:hlink>
        <a:folHlink>
          <a:srgbClr val="4B468C"/>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CCFFFF"/>
        </a:lt1>
        <a:dk2>
          <a:srgbClr val="000000"/>
        </a:dk2>
        <a:lt2>
          <a:srgbClr val="B2B2B2"/>
        </a:lt2>
        <a:accent1>
          <a:srgbClr val="996B2E"/>
        </a:accent1>
        <a:accent2>
          <a:srgbClr val="007878"/>
        </a:accent2>
        <a:accent3>
          <a:srgbClr val="E2FFFF"/>
        </a:accent3>
        <a:accent4>
          <a:srgbClr val="000000"/>
        </a:accent4>
        <a:accent5>
          <a:srgbClr val="CABAAD"/>
        </a:accent5>
        <a:accent6>
          <a:srgbClr val="006C6C"/>
        </a:accent6>
        <a:hlink>
          <a:srgbClr val="8C3137"/>
        </a:hlink>
        <a:folHlink>
          <a:srgbClr val="802D67"/>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CCFFFF"/>
        </a:lt1>
        <a:dk2>
          <a:srgbClr val="000000"/>
        </a:dk2>
        <a:lt2>
          <a:srgbClr val="B2B2B2"/>
        </a:lt2>
        <a:accent1>
          <a:srgbClr val="807D26"/>
        </a:accent1>
        <a:accent2>
          <a:srgbClr val="A65832"/>
        </a:accent2>
        <a:accent3>
          <a:srgbClr val="E2FFFF"/>
        </a:accent3>
        <a:accent4>
          <a:srgbClr val="000000"/>
        </a:accent4>
        <a:accent5>
          <a:srgbClr val="C0BFAC"/>
        </a:accent5>
        <a:accent6>
          <a:srgbClr val="964F2C"/>
        </a:accent6>
        <a:hlink>
          <a:srgbClr val="006B6B"/>
        </a:hlink>
        <a:folHlink>
          <a:srgbClr val="64408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008C8C"/>
        </a:accent1>
        <a:accent2>
          <a:srgbClr val="008096"/>
        </a:accent2>
        <a:accent3>
          <a:srgbClr val="FFFFFF"/>
        </a:accent3>
        <a:accent4>
          <a:srgbClr val="000000"/>
        </a:accent4>
        <a:accent5>
          <a:srgbClr val="AAC5C5"/>
        </a:accent5>
        <a:accent6>
          <a:srgbClr val="007387"/>
        </a:accent6>
        <a:hlink>
          <a:srgbClr val="007373"/>
        </a:hlink>
        <a:folHlink>
          <a:srgbClr val="006678"/>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318C23"/>
        </a:accent1>
        <a:accent2>
          <a:srgbClr val="3268A6"/>
        </a:accent2>
        <a:accent3>
          <a:srgbClr val="FFFFFF"/>
        </a:accent3>
        <a:accent4>
          <a:srgbClr val="000000"/>
        </a:accent4>
        <a:accent5>
          <a:srgbClr val="ADC5AC"/>
        </a:accent5>
        <a:accent6>
          <a:srgbClr val="2C5E96"/>
        </a:accent6>
        <a:hlink>
          <a:srgbClr val="006E6E"/>
        </a:hlink>
        <a:folHlink>
          <a:srgbClr val="4B468C"/>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996B2E"/>
        </a:accent1>
        <a:accent2>
          <a:srgbClr val="007878"/>
        </a:accent2>
        <a:accent3>
          <a:srgbClr val="FFFFFF"/>
        </a:accent3>
        <a:accent4>
          <a:srgbClr val="000000"/>
        </a:accent4>
        <a:accent5>
          <a:srgbClr val="CABAAD"/>
        </a:accent5>
        <a:accent6>
          <a:srgbClr val="006C6C"/>
        </a:accent6>
        <a:hlink>
          <a:srgbClr val="8C3137"/>
        </a:hlink>
        <a:folHlink>
          <a:srgbClr val="802D67"/>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807D26"/>
        </a:accent1>
        <a:accent2>
          <a:srgbClr val="A65832"/>
        </a:accent2>
        <a:accent3>
          <a:srgbClr val="FFFFFF"/>
        </a:accent3>
        <a:accent4>
          <a:srgbClr val="000000"/>
        </a:accent4>
        <a:accent5>
          <a:srgbClr val="C0BFAC"/>
        </a:accent5>
        <a:accent6>
          <a:srgbClr val="964F2C"/>
        </a:accent6>
        <a:hlink>
          <a:srgbClr val="006B6B"/>
        </a:hlink>
        <a:folHlink>
          <a:srgbClr val="644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CCFFFF"/>
      </a:lt1>
      <a:dk2>
        <a:srgbClr val="000000"/>
      </a:dk2>
      <a:lt2>
        <a:srgbClr val="B2B2B2"/>
      </a:lt2>
      <a:accent1>
        <a:srgbClr val="318C23"/>
      </a:accent1>
      <a:accent2>
        <a:srgbClr val="3268A6"/>
      </a:accent2>
      <a:accent3>
        <a:srgbClr val="E2FFFF"/>
      </a:accent3>
      <a:accent4>
        <a:srgbClr val="000000"/>
      </a:accent4>
      <a:accent5>
        <a:srgbClr val="ADC5AC"/>
      </a:accent5>
      <a:accent6>
        <a:srgbClr val="2C5E96"/>
      </a:accent6>
      <a:hlink>
        <a:srgbClr val="006E6E"/>
      </a:hlink>
      <a:folHlink>
        <a:srgbClr val="4B468C"/>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CCFFFF"/>
        </a:lt1>
        <a:dk2>
          <a:srgbClr val="000000"/>
        </a:dk2>
        <a:lt2>
          <a:srgbClr val="B2B2B2"/>
        </a:lt2>
        <a:accent1>
          <a:srgbClr val="008C8C"/>
        </a:accent1>
        <a:accent2>
          <a:srgbClr val="008096"/>
        </a:accent2>
        <a:accent3>
          <a:srgbClr val="E2FFFF"/>
        </a:accent3>
        <a:accent4>
          <a:srgbClr val="000000"/>
        </a:accent4>
        <a:accent5>
          <a:srgbClr val="AAC5C5"/>
        </a:accent5>
        <a:accent6>
          <a:srgbClr val="007387"/>
        </a:accent6>
        <a:hlink>
          <a:srgbClr val="007373"/>
        </a:hlink>
        <a:folHlink>
          <a:srgbClr val="006678"/>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CCFFFF"/>
        </a:lt1>
        <a:dk2>
          <a:srgbClr val="000000"/>
        </a:dk2>
        <a:lt2>
          <a:srgbClr val="B2B2B2"/>
        </a:lt2>
        <a:accent1>
          <a:srgbClr val="318C23"/>
        </a:accent1>
        <a:accent2>
          <a:srgbClr val="3268A6"/>
        </a:accent2>
        <a:accent3>
          <a:srgbClr val="E2FFFF"/>
        </a:accent3>
        <a:accent4>
          <a:srgbClr val="000000"/>
        </a:accent4>
        <a:accent5>
          <a:srgbClr val="ADC5AC"/>
        </a:accent5>
        <a:accent6>
          <a:srgbClr val="2C5E96"/>
        </a:accent6>
        <a:hlink>
          <a:srgbClr val="006E6E"/>
        </a:hlink>
        <a:folHlink>
          <a:srgbClr val="4B468C"/>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CCFFFF"/>
        </a:lt1>
        <a:dk2>
          <a:srgbClr val="000000"/>
        </a:dk2>
        <a:lt2>
          <a:srgbClr val="B2B2B2"/>
        </a:lt2>
        <a:accent1>
          <a:srgbClr val="996B2E"/>
        </a:accent1>
        <a:accent2>
          <a:srgbClr val="007878"/>
        </a:accent2>
        <a:accent3>
          <a:srgbClr val="E2FFFF"/>
        </a:accent3>
        <a:accent4>
          <a:srgbClr val="000000"/>
        </a:accent4>
        <a:accent5>
          <a:srgbClr val="CABAAD"/>
        </a:accent5>
        <a:accent6>
          <a:srgbClr val="006C6C"/>
        </a:accent6>
        <a:hlink>
          <a:srgbClr val="8C3137"/>
        </a:hlink>
        <a:folHlink>
          <a:srgbClr val="802D67"/>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CCFFFF"/>
        </a:lt1>
        <a:dk2>
          <a:srgbClr val="000000"/>
        </a:dk2>
        <a:lt2>
          <a:srgbClr val="B2B2B2"/>
        </a:lt2>
        <a:accent1>
          <a:srgbClr val="807D26"/>
        </a:accent1>
        <a:accent2>
          <a:srgbClr val="A65832"/>
        </a:accent2>
        <a:accent3>
          <a:srgbClr val="E2FFFF"/>
        </a:accent3>
        <a:accent4>
          <a:srgbClr val="000000"/>
        </a:accent4>
        <a:accent5>
          <a:srgbClr val="C0BFAC"/>
        </a:accent5>
        <a:accent6>
          <a:srgbClr val="964F2C"/>
        </a:accent6>
        <a:hlink>
          <a:srgbClr val="006B6B"/>
        </a:hlink>
        <a:folHlink>
          <a:srgbClr val="64408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008C8C"/>
        </a:accent1>
        <a:accent2>
          <a:srgbClr val="008096"/>
        </a:accent2>
        <a:accent3>
          <a:srgbClr val="FFFFFF"/>
        </a:accent3>
        <a:accent4>
          <a:srgbClr val="000000"/>
        </a:accent4>
        <a:accent5>
          <a:srgbClr val="AAC5C5"/>
        </a:accent5>
        <a:accent6>
          <a:srgbClr val="007387"/>
        </a:accent6>
        <a:hlink>
          <a:srgbClr val="007373"/>
        </a:hlink>
        <a:folHlink>
          <a:srgbClr val="006678"/>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318C23"/>
        </a:accent1>
        <a:accent2>
          <a:srgbClr val="3268A6"/>
        </a:accent2>
        <a:accent3>
          <a:srgbClr val="FFFFFF"/>
        </a:accent3>
        <a:accent4>
          <a:srgbClr val="000000"/>
        </a:accent4>
        <a:accent5>
          <a:srgbClr val="ADC5AC"/>
        </a:accent5>
        <a:accent6>
          <a:srgbClr val="2C5E96"/>
        </a:accent6>
        <a:hlink>
          <a:srgbClr val="006E6E"/>
        </a:hlink>
        <a:folHlink>
          <a:srgbClr val="4B468C"/>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996B2E"/>
        </a:accent1>
        <a:accent2>
          <a:srgbClr val="007878"/>
        </a:accent2>
        <a:accent3>
          <a:srgbClr val="FFFFFF"/>
        </a:accent3>
        <a:accent4>
          <a:srgbClr val="000000"/>
        </a:accent4>
        <a:accent5>
          <a:srgbClr val="CABAAD"/>
        </a:accent5>
        <a:accent6>
          <a:srgbClr val="006C6C"/>
        </a:accent6>
        <a:hlink>
          <a:srgbClr val="8C3137"/>
        </a:hlink>
        <a:folHlink>
          <a:srgbClr val="802D67"/>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807D26"/>
        </a:accent1>
        <a:accent2>
          <a:srgbClr val="A65832"/>
        </a:accent2>
        <a:accent3>
          <a:srgbClr val="FFFFFF"/>
        </a:accent3>
        <a:accent4>
          <a:srgbClr val="000000"/>
        </a:accent4>
        <a:accent5>
          <a:srgbClr val="C0BFAC"/>
        </a:accent5>
        <a:accent6>
          <a:srgbClr val="964F2C"/>
        </a:accent6>
        <a:hlink>
          <a:srgbClr val="006B6B"/>
        </a:hlink>
        <a:folHlink>
          <a:srgbClr val="644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ind_2778_slide</Template>
  <TotalTime>1776</TotalTime>
  <Words>464</Words>
  <Application>Microsoft Office PowerPoint</Application>
  <PresentationFormat>On-screen Show (4:3)</PresentationFormat>
  <Paragraphs>40</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ind_2778_slide</vt:lpstr>
      <vt:lpstr>1_Default Design</vt:lpstr>
      <vt:lpstr>All the Pretty Horses</vt:lpstr>
      <vt:lpstr>All the Pretty Horses</vt:lpstr>
      <vt:lpstr>PowerPoint Presentation</vt:lpstr>
      <vt:lpstr>Importance of the Title</vt:lpstr>
      <vt:lpstr>Borders, Barriers, and Crossings</vt:lpstr>
      <vt:lpstr>Movements Look for sunrises-sunsets; changes in weather; doorways windows; mountain passes; water crossings</vt:lpstr>
      <vt:lpstr>Movements continues</vt:lpstr>
    </vt:vector>
  </TitlesOfParts>
  <Company>Indezine.com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Dianne and Bob</dc:creator>
  <cp:lastModifiedBy>DoDDS-E</cp:lastModifiedBy>
  <cp:revision>27</cp:revision>
  <dcterms:created xsi:type="dcterms:W3CDTF">2011-04-25T21:53:12Z</dcterms:created>
  <dcterms:modified xsi:type="dcterms:W3CDTF">2014-08-23T11:24:47Z</dcterms:modified>
</cp:coreProperties>
</file>